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0" r:id="rId16"/>
    <p:sldId id="274" r:id="rId17"/>
    <p:sldId id="271" r:id="rId18"/>
    <p:sldId id="272" r:id="rId19"/>
    <p:sldId id="276" r:id="rId20"/>
    <p:sldId id="278" r:id="rId21"/>
    <p:sldId id="277" r:id="rId22"/>
    <p:sldId id="279" r:id="rId23"/>
    <p:sldId id="283" r:id="rId24"/>
    <p:sldId id="280" r:id="rId25"/>
    <p:sldId id="282" r:id="rId26"/>
    <p:sldId id="25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229" autoAdjust="0"/>
  </p:normalViewPr>
  <p:slideViewPr>
    <p:cSldViewPr>
      <p:cViewPr varScale="1">
        <p:scale>
          <a:sx n="63" d="100"/>
          <a:sy n="63" d="100"/>
        </p:scale>
        <p:origin x="15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D6FB3-FAF6-481D-AD04-39405F331BA6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F8BA2-99ED-4A93-84F0-97B1D1006ECD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95037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F8BA2-99ED-4A93-84F0-97B1D1006ECD}" type="slidenum">
              <a:rPr lang="en-PH" smtClean="0"/>
              <a:pPr/>
              <a:t>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84401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Personality  is how people affect others and how they understand and view themselves</a:t>
            </a:r>
          </a:p>
          <a:p>
            <a:r>
              <a:rPr lang="en-PH" dirty="0" smtClean="0"/>
              <a:t>How people affect others depends primarily on their external appearance (height, weight, facial features, </a:t>
            </a:r>
            <a:r>
              <a:rPr lang="en-PH" dirty="0" err="1" smtClean="0"/>
              <a:t>color</a:t>
            </a:r>
            <a:r>
              <a:rPr lang="en-PH" dirty="0" smtClean="0"/>
              <a:t>, and other physical aspects) and traits.</a:t>
            </a:r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F8BA2-99ED-4A93-84F0-97B1D1006ECD}" type="slidenum">
              <a:rPr lang="en-PH" smtClean="0"/>
              <a:pPr/>
              <a:t>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11666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F8BA2-99ED-4A93-84F0-97B1D1006ECD}" type="slidenum">
              <a:rPr lang="en-PH" smtClean="0"/>
              <a:pPr/>
              <a:t>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56699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Personality development</a:t>
            </a:r>
            <a:r>
              <a:rPr lang="en-PH" baseline="0" dirty="0" smtClean="0"/>
              <a:t> – converting negative to positive personalities, acquiring new, improving what you already have.</a:t>
            </a:r>
          </a:p>
          <a:p>
            <a:r>
              <a:rPr lang="en-PH" baseline="0" dirty="0" smtClean="0"/>
              <a:t>Importance: 1. Help us to be unique. Sometimes, we wear mask in order to fit in the society/peers. </a:t>
            </a:r>
          </a:p>
          <a:p>
            <a:r>
              <a:rPr lang="en-PH" baseline="0" dirty="0" smtClean="0"/>
              <a:t>2. </a:t>
            </a:r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F8BA2-99ED-4A93-84F0-97B1D1006ECD}" type="slidenum">
              <a:rPr lang="en-PH" smtClean="0"/>
              <a:pPr/>
              <a:t>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66190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28375-2908-4E94-8FFF-F61B90383AF7}" type="datetimeFigureOut">
              <a:rPr lang="en-US" smtClean="0"/>
              <a:pPr/>
              <a:t>3/27/2020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92F7C-7894-45D5-B6FB-332C4401CEDA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../Human%20Behavior%20in%20Organizations/Kokology%20Quiz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-an%20R.%20Sol\Documents\CSPC\Principles%20of%20Management%20and%20Organization\Goal%20setting%20Ad%20-%20YouTube%20(360p).mp4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-an%20R.%20Sol\Documents\CSPC\Personality%20Development\Oprah%20Winfrey's%20story%20-%20From%20Rape%20to%20Fame%20-%20YouTube%20(360p).mp4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sonalitydevelopment.org/what-is-personality-development-an-introduction-to-personality-development.html" TargetMode="External"/><Relationship Id="rId2" Type="http://schemas.openxmlformats.org/officeDocument/2006/relationships/hyperlink" Target="http://www.sparknotes.com/psychology/psych101/personality/contex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nagementstudyguide.com/importance-of-personality-development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1026" name="Picture 2" descr="http://www.brainybrats.in/assets/images/personality-development.jpg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922" y="228600"/>
            <a:ext cx="9088078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metrovaartha.com/en/wp-content/uploads/sites/2/2016/01/648_neurosis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-304800" y="2895600"/>
            <a:ext cx="6172200" cy="41148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/>
            <a:r>
              <a:rPr lang="en-PH" b="1" dirty="0" smtClean="0">
                <a:solidFill>
                  <a:srgbClr val="0070C0"/>
                </a:solidFill>
              </a:rPr>
              <a:t>N</a:t>
            </a:r>
            <a:r>
              <a:rPr lang="en-PH" b="1" dirty="0" smtClean="0"/>
              <a:t>euroticism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PH" dirty="0" smtClean="0"/>
              <a:t>the degree to which a person is anxious, irritable, aggressive, temperamental, and moody</a:t>
            </a:r>
            <a:endParaRPr lang="en-PH" sz="2600" dirty="0" smtClean="0"/>
          </a:p>
          <a:p>
            <a:pPr>
              <a:buNone/>
            </a:pPr>
            <a:r>
              <a:rPr lang="en-PH" dirty="0" smtClean="0"/>
              <a:t>	</a:t>
            </a:r>
            <a:r>
              <a:rPr lang="en-PH" sz="3000" i="1" dirty="0" smtClean="0"/>
              <a:t> These people have a tendency to have emotional adjustment problems and experience stress and depression on a habitual basis.</a:t>
            </a:r>
          </a:p>
          <a:p>
            <a:pPr>
              <a:buNone/>
            </a:pPr>
            <a:r>
              <a:rPr lang="en-PH" sz="3000" i="1" dirty="0" smtClean="0"/>
              <a:t>	 People very high in neuroticism experience a number of problems at work. </a:t>
            </a:r>
          </a:p>
          <a:p>
            <a:pPr>
              <a:buNone/>
            </a:pPr>
            <a:r>
              <a:rPr lang="en-PH" sz="3000" i="1" dirty="0" smtClean="0"/>
              <a:t>	</a:t>
            </a:r>
            <a:endParaRPr lang="en-PH" sz="3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b="1" dirty="0" smtClean="0"/>
              <a:t>Values and Attitudes 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2672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PH" dirty="0" smtClean="0"/>
              <a:t>refer to stable life goals that people have, reflecting what is most important to them</a:t>
            </a:r>
          </a:p>
          <a:p>
            <a:pPr>
              <a:buFontTx/>
              <a:buChar char="-"/>
            </a:pPr>
            <a:r>
              <a:rPr lang="en-PH" dirty="0" smtClean="0"/>
              <a:t>Broad preferences concerning appropriate courses of action or outcomes</a:t>
            </a:r>
          </a:p>
          <a:p>
            <a:pPr>
              <a:buNone/>
            </a:pPr>
            <a:r>
              <a:rPr lang="en-PH" i="1" dirty="0" smtClean="0"/>
              <a:t>	The values that are important to people tend to affect the types of decisions they make, how they perceive their environment, and their actual </a:t>
            </a:r>
            <a:r>
              <a:rPr lang="en-PH" i="1" dirty="0" err="1" smtClean="0"/>
              <a:t>behaviors</a:t>
            </a:r>
            <a:r>
              <a:rPr lang="en-PH" i="1" dirty="0" smtClean="0"/>
              <a:t>.</a:t>
            </a:r>
            <a:endParaRPr lang="en-PH" i="1" dirty="0"/>
          </a:p>
        </p:txBody>
      </p:sp>
      <p:pic>
        <p:nvPicPr>
          <p:cNvPr id="7170" name="Picture 2" descr="http://mtgcoaching.co.uk/wp-content/uploads/2015/02/valu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28194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5516563"/>
          </a:xfrm>
        </p:spPr>
        <p:txBody>
          <a:bodyPr/>
          <a:lstStyle/>
          <a:p>
            <a:pPr>
              <a:buNone/>
            </a:pPr>
            <a:r>
              <a:rPr lang="en-PH" dirty="0" smtClean="0"/>
              <a:t>	Early family experiences are important influences over the dominant values. </a:t>
            </a:r>
          </a:p>
          <a:p>
            <a:pPr>
              <a:buNone/>
            </a:pPr>
            <a:endParaRPr lang="en-PH" sz="900" dirty="0" smtClean="0"/>
          </a:p>
          <a:p>
            <a:pPr>
              <a:buNone/>
            </a:pPr>
            <a:r>
              <a:rPr lang="en-PH" dirty="0" smtClean="0"/>
              <a:t>	Values of a generation also change and evolve in response to the historical context that the generation grows up in.</a:t>
            </a:r>
          </a:p>
          <a:p>
            <a:pPr>
              <a:buNone/>
            </a:pPr>
            <a:endParaRPr lang="en-PH" sz="900" dirty="0" smtClean="0"/>
          </a:p>
          <a:p>
            <a:pPr>
              <a:buNone/>
            </a:pPr>
            <a:r>
              <a:rPr lang="en-PH" dirty="0" smtClean="0"/>
              <a:t>	The values a person holds will affect his or her employment. </a:t>
            </a: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atic.seattletimes.com/wp-content/uploads/2015/11/negative-attitudes-780x551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914400" y="2438400"/>
            <a:ext cx="7429500" cy="52482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PH" b="1" dirty="0" smtClean="0"/>
              <a:t>Attitude 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PH" dirty="0" smtClean="0"/>
              <a:t>A predisposition to respond in a positive or negative way to someone or something in one’s environment </a:t>
            </a:r>
          </a:p>
          <a:p>
            <a:pPr>
              <a:buFontTx/>
              <a:buChar char="-"/>
            </a:pPr>
            <a:r>
              <a:rPr lang="en-PH" dirty="0" smtClean="0"/>
              <a:t>Influences by values and are acquired from the same sources as values</a:t>
            </a:r>
          </a:p>
          <a:p>
            <a:pPr>
              <a:buFontTx/>
              <a:buChar char="-"/>
            </a:pPr>
            <a:r>
              <a:rPr lang="en-PH" dirty="0" smtClean="0"/>
              <a:t>Focus on specific people or objects, whereas values have a more general focus and are more stable than attitude </a:t>
            </a: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 dirty="0"/>
          </a:p>
        </p:txBody>
      </p:sp>
      <p:pic>
        <p:nvPicPr>
          <p:cNvPr id="30724" name="Picture 4" descr="http://1.bp.blogspot.com/-NjQmrBecwA4/TfA-WVD9QsI/AAAAAAAACGk/dpjkT-wwd1U/s1600/Attitudes%2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8077200" cy="5815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30minutehit.com/blog/wp-content/uploads/2013/03/self-esteem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0462" y="2667000"/>
            <a:ext cx="4173538" cy="4191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PH" b="1" dirty="0" smtClean="0"/>
              <a:t>Self-esteem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4953000" cy="53340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PH" dirty="0" smtClean="0"/>
              <a:t>the degree to which a person has overall positive feelings about his or herself</a:t>
            </a:r>
          </a:p>
          <a:p>
            <a:pPr>
              <a:buNone/>
            </a:pPr>
            <a:endParaRPr lang="en-PH" sz="900" dirty="0" smtClean="0"/>
          </a:p>
          <a:p>
            <a:pPr>
              <a:buNone/>
            </a:pPr>
            <a:r>
              <a:rPr lang="en-PH" dirty="0" smtClean="0"/>
              <a:t> 	</a:t>
            </a:r>
            <a:r>
              <a:rPr lang="en-PH" i="1" dirty="0" smtClean="0"/>
              <a:t>People with high self-esteem view themselves in a positive light, are confident, and respect themselves.</a:t>
            </a:r>
          </a:p>
          <a:p>
            <a:pPr>
              <a:buNone/>
            </a:pPr>
            <a:r>
              <a:rPr lang="en-PH" i="1" dirty="0" smtClean="0"/>
              <a:t>	On the other hand, people with low self-esteem experience high levels of self-doubt and question their self-worth.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32770" name="Picture 2" descr="https://www.fitneass.com/wp-content/uploads/2015/05/Self-Esteem-Ti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844" y="942974"/>
            <a:ext cx="8696556" cy="4924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ommunicatehealth.com/wp-content/uploads/2014/01/030-self-effica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90600" y="2952750"/>
            <a:ext cx="5715000" cy="40576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PH" b="1" dirty="0" smtClean="0"/>
              <a:t>Self-Efficacy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752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PH" dirty="0" smtClean="0"/>
              <a:t>-	a belief that one can perform a specific task successfully</a:t>
            </a:r>
          </a:p>
          <a:p>
            <a:pPr>
              <a:buNone/>
            </a:pPr>
            <a:endParaRPr lang="en-PH" sz="900" dirty="0" smtClean="0"/>
          </a:p>
          <a:p>
            <a:pPr>
              <a:buNone/>
            </a:pPr>
            <a:r>
              <a:rPr lang="en-PH" sz="900" dirty="0" smtClean="0"/>
              <a:t>	</a:t>
            </a:r>
            <a:r>
              <a:rPr lang="en-PH" i="1" dirty="0" smtClean="0"/>
              <a:t>.</a:t>
            </a:r>
            <a:endParaRPr lang="en-PH" i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76600" y="2133600"/>
            <a:ext cx="5867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PH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PH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PH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Self-efficacy is different from other personality traits in that it is job specific.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PH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People with high self-efficacy setting higher goals for themselves and being more committed to these goals, whereas people with low self-efficacy tend to procrastinate.</a:t>
            </a:r>
            <a:endParaRPr kumimoji="0" lang="en-PH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Ways to Build Your Self-Confidence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/>
          <a:lstStyle/>
          <a:p>
            <a:r>
              <a:rPr lang="en-PH" dirty="0" smtClean="0"/>
              <a:t>Take a self-inventory. (self-assessment)</a:t>
            </a:r>
          </a:p>
        </p:txBody>
      </p:sp>
      <p:pic>
        <p:nvPicPr>
          <p:cNvPr id="2050" name="Picture 2" descr="https://s3.amazonaws.com/lowres.cartoonstock.com/men-assess-abilities-confidence-average-self_assessment-pron128_low.jpg"/>
          <p:cNvPicPr>
            <a:picLocks noChangeAspect="1" noChangeArrowheads="1"/>
          </p:cNvPicPr>
          <p:nvPr/>
        </p:nvPicPr>
        <p:blipFill>
          <a:blip r:embed="rId2"/>
          <a:srcRect t="7765" b="24471"/>
          <a:stretch>
            <a:fillRect/>
          </a:stretch>
        </p:blipFill>
        <p:spPr bwMode="auto">
          <a:xfrm>
            <a:off x="142875" y="2895600"/>
            <a:ext cx="9001125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Ways to Build Your Self-Confidence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r>
              <a:rPr lang="en-PH" dirty="0" smtClean="0"/>
              <a:t>Set manageable goals.</a:t>
            </a:r>
            <a:endParaRPr lang="en-PH" dirty="0"/>
          </a:p>
        </p:txBody>
      </p:sp>
      <p:pic>
        <p:nvPicPr>
          <p:cNvPr id="34820" name="Picture 4" descr="https://www.minuteschool.com/wp-content/uploads/2017/02/blog-post-resized-1080x6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362200"/>
            <a:ext cx="73152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nleyavetub.com/wp-content/uploads/2016/09/Characteristics-of-Big-Five-Personality-Tes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6875750" cy="40386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00400"/>
            <a:ext cx="4419600" cy="3306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PH" dirty="0">
                <a:latin typeface="Arial" pitchFamily="34" charset="0"/>
                <a:cs typeface="Arial" pitchFamily="34" charset="0"/>
              </a:rPr>
              <a:t>	</a:t>
            </a:r>
            <a:r>
              <a:rPr lang="en-PH" dirty="0" smtClean="0">
                <a:latin typeface="Arial" pitchFamily="34" charset="0"/>
                <a:cs typeface="Arial" pitchFamily="34" charset="0"/>
              </a:rPr>
              <a:t>- it’s </a:t>
            </a:r>
            <a:r>
              <a:rPr lang="en-PH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who we are</a:t>
            </a:r>
            <a:r>
              <a:rPr lang="en-PH" dirty="0">
                <a:latin typeface="Arial" pitchFamily="34" charset="0"/>
                <a:cs typeface="Arial" pitchFamily="34" charset="0"/>
              </a:rPr>
              <a:t>. </a:t>
            </a:r>
            <a:endParaRPr lang="en-PH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PH" dirty="0">
                <a:latin typeface="Arial" pitchFamily="34" charset="0"/>
                <a:cs typeface="Arial" pitchFamily="34" charset="0"/>
              </a:rPr>
              <a:t>	</a:t>
            </a:r>
            <a:r>
              <a:rPr lang="en-PH" sz="3000" dirty="0" smtClean="0">
                <a:latin typeface="Arial" pitchFamily="34" charset="0"/>
                <a:cs typeface="Arial" pitchFamily="34" charset="0"/>
              </a:rPr>
              <a:t>Our </a:t>
            </a:r>
            <a:r>
              <a:rPr lang="en-PH" sz="3000" dirty="0">
                <a:latin typeface="Arial" pitchFamily="34" charset="0"/>
                <a:cs typeface="Arial" pitchFamily="34" charset="0"/>
              </a:rPr>
              <a:t>personalities determine how we act and react, as well as how we interact with and respond to the world.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29200" y="4953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FFC000"/>
                </a:solidFill>
                <a:latin typeface="Arial Black" pitchFamily="34" charset="0"/>
              </a:rPr>
              <a:t>Parents</a:t>
            </a:r>
            <a:endParaRPr lang="en-PH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0" y="5486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00B050"/>
                </a:solidFill>
                <a:latin typeface="Arial Black" pitchFamily="34" charset="0"/>
              </a:rPr>
              <a:t>Environment</a:t>
            </a:r>
            <a:endParaRPr lang="en-PH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5943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7030A0"/>
                </a:solidFill>
                <a:latin typeface="Arial Black" pitchFamily="34" charset="0"/>
              </a:rPr>
              <a:t>Genetics</a:t>
            </a:r>
            <a:endParaRPr lang="en-PH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4495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0070C0"/>
                </a:solidFill>
                <a:latin typeface="Arial Black" pitchFamily="34" charset="0"/>
              </a:rPr>
              <a:t>Culture</a:t>
            </a:r>
            <a:endParaRPr lang="en-PH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4200" y="5029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Friends</a:t>
            </a:r>
            <a:endParaRPr lang="en-PH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2800" y="5943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rgbClr val="FF3399"/>
                </a:solidFill>
                <a:latin typeface="Arial Black" pitchFamily="34" charset="0"/>
              </a:rPr>
              <a:t>Work</a:t>
            </a:r>
            <a:endParaRPr lang="en-PH" dirty="0">
              <a:solidFill>
                <a:srgbClr val="FF339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Goal setting Ad - YouTube (360p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" y="304800"/>
            <a:ext cx="8458200" cy="634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Ways to Build Your Self-Confidence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/>
          <a:lstStyle/>
          <a:p>
            <a:r>
              <a:rPr lang="en-PH" dirty="0" smtClean="0"/>
              <a:t>Find a mentor. </a:t>
            </a:r>
          </a:p>
        </p:txBody>
      </p:sp>
      <p:pic>
        <p:nvPicPr>
          <p:cNvPr id="35842" name="Picture 2" descr="http://internsdc.com/wp-content/uploads/2016/08/Finding-an-Inspiring-Men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514600"/>
            <a:ext cx="7143750" cy="3886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Ways to Build Your Self-Confidence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/>
          <a:lstStyle/>
          <a:p>
            <a:r>
              <a:rPr lang="en-PH" dirty="0" smtClean="0"/>
              <a:t>Don’t judge yourself by your failures. </a:t>
            </a:r>
          </a:p>
        </p:txBody>
      </p:sp>
      <p:pic>
        <p:nvPicPr>
          <p:cNvPr id="36866" name="Picture 2" descr="http://www.creativitypost.com/images/made/images/uploads/psychology/fear-of-failure-768216_610_300_s_c1_center_cen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438400"/>
            <a:ext cx="5810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Oprah Winfrey's story - From Rape to Fame - YouTube (360p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06400" y="228600"/>
            <a:ext cx="8432800" cy="632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Ways to Build Your Self-Confidence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smtClean="0"/>
              <a:t>Until </a:t>
            </a:r>
            <a:r>
              <a:rPr lang="en-PH" dirty="0" smtClean="0"/>
              <a:t>you can feel confident, be sure to act confident.</a:t>
            </a:r>
          </a:p>
        </p:txBody>
      </p:sp>
      <p:sp>
        <p:nvSpPr>
          <p:cNvPr id="3074" name="AutoShape 2" descr="https://i.giphy.com/media/3o6EhHuBVfj5BHzNDi/giphy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pic>
        <p:nvPicPr>
          <p:cNvPr id="3079" name="Picture 7" descr="C:\Users\K-an R. Sol\Downloads\giph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971799"/>
            <a:ext cx="5943600" cy="3343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Ways to Build Your Self-Confidence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PH" dirty="0" smtClean="0"/>
              <a:t>Know when to ignore negative advice.</a:t>
            </a:r>
            <a:endParaRPr lang="en-PH" dirty="0"/>
          </a:p>
        </p:txBody>
      </p:sp>
      <p:pic>
        <p:nvPicPr>
          <p:cNvPr id="2050" name="Picture 2" descr="http://feelmylove.org/wp-content/uploads/2013/12/Listen-to-positive-people-and-ignore-negative-ones.-People-that-doubt-judge-and-disrespect-you-are-not-worth-your-time-and-attention.jpg"/>
          <p:cNvPicPr>
            <a:picLocks noChangeAspect="1" noChangeArrowheads="1"/>
          </p:cNvPicPr>
          <p:nvPr/>
        </p:nvPicPr>
        <p:blipFill>
          <a:blip r:embed="rId2"/>
          <a:srcRect b="7200"/>
          <a:stretch>
            <a:fillRect/>
          </a:stretch>
        </p:blipFill>
        <p:spPr bwMode="auto">
          <a:xfrm>
            <a:off x="3581400" y="1676400"/>
            <a:ext cx="51435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PH" dirty="0" smtClean="0"/>
              <a:t>References: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>
                <a:hlinkClick r:id="rId2"/>
              </a:rPr>
              <a:t>http://www.sparknotes.com/psychology/psych101/personality/context.html</a:t>
            </a:r>
            <a:endParaRPr lang="en-PH" dirty="0" smtClean="0"/>
          </a:p>
          <a:p>
            <a:r>
              <a:rPr lang="en-PH" dirty="0" smtClean="0">
                <a:hlinkClick r:id="rId3"/>
              </a:rPr>
              <a:t>http://www.personalitydevelopment.org/what-is-personality-development-an-introduction-to-personality-development.html</a:t>
            </a:r>
            <a:endParaRPr lang="en-PH" dirty="0" smtClean="0"/>
          </a:p>
          <a:p>
            <a:r>
              <a:rPr lang="en-PH" dirty="0" smtClean="0">
                <a:hlinkClick r:id="rId4"/>
              </a:rPr>
              <a:t>http://managementstudyguide.com/importance-of-personality-development.htm</a:t>
            </a:r>
            <a:endParaRPr lang="en-PH" dirty="0" smtClean="0"/>
          </a:p>
          <a:p>
            <a:endParaRPr lang="en-PH" dirty="0" smtClean="0"/>
          </a:p>
          <a:p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i.livescience.com/images/i/000/059/405/original/puzzle-head.jpg?13848360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85800" y="3810000"/>
            <a:ext cx="4568737" cy="304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4343400" cy="28955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PH" sz="2800" dirty="0" smtClean="0">
                <a:latin typeface="Arial" pitchFamily="34" charset="0"/>
                <a:cs typeface="Arial" pitchFamily="34" charset="0"/>
              </a:rPr>
              <a:t>- 	derived from the Latin word </a:t>
            </a:r>
            <a:r>
              <a:rPr lang="en-PH" sz="2800" i="1" dirty="0" smtClean="0">
                <a:latin typeface="Arial" pitchFamily="34" charset="0"/>
                <a:cs typeface="Arial" pitchFamily="34" charset="0"/>
              </a:rPr>
              <a:t>‘persona’</a:t>
            </a:r>
            <a:r>
              <a:rPr lang="en-PH" sz="2800" dirty="0" smtClean="0">
                <a:latin typeface="Arial" pitchFamily="34" charset="0"/>
                <a:cs typeface="Arial" pitchFamily="34" charset="0"/>
              </a:rPr>
              <a:t> meaning ‘mask’. </a:t>
            </a:r>
          </a:p>
          <a:p>
            <a:pPr>
              <a:buNone/>
            </a:pPr>
            <a:r>
              <a:rPr lang="en-PH" sz="2800" dirty="0" smtClean="0">
                <a:latin typeface="Arial" pitchFamily="34" charset="0"/>
                <a:cs typeface="Arial" pitchFamily="34" charset="0"/>
              </a:rPr>
              <a:t>- 	The relatively stable feelings, thoughts, and behavioural patterns a person has.</a:t>
            </a:r>
            <a:endParaRPr lang="en-PH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3743742"/>
            <a:ext cx="4038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400" dirty="0" smtClean="0">
                <a:latin typeface="Freestyle Script" pitchFamily="66" charset="0"/>
              </a:rPr>
              <a:t>If personality is stable, does this mean that it does not </a:t>
            </a:r>
            <a:r>
              <a:rPr lang="en-PH" sz="4400" dirty="0" smtClean="0">
                <a:solidFill>
                  <a:srgbClr val="FF0000"/>
                </a:solidFill>
                <a:latin typeface="Freestyle Script" pitchFamily="66" charset="0"/>
              </a:rPr>
              <a:t>change</a:t>
            </a:r>
            <a:r>
              <a:rPr lang="en-PH" sz="4400" dirty="0" smtClean="0">
                <a:latin typeface="Freestyle Script" pitchFamily="66" charset="0"/>
              </a:rPr>
              <a:t>?</a:t>
            </a:r>
            <a:endParaRPr lang="en-PH" sz="4400" dirty="0">
              <a:latin typeface="Freestyle Script" pitchFamily="66" charset="0"/>
            </a:endParaRPr>
          </a:p>
        </p:txBody>
      </p:sp>
      <p:pic>
        <p:nvPicPr>
          <p:cNvPr id="16392" name="Picture 8" descr="Image result for personality"/>
          <p:cNvPicPr>
            <a:picLocks noChangeAspect="1" noChangeArrowheads="1"/>
          </p:cNvPicPr>
          <p:nvPr/>
        </p:nvPicPr>
        <p:blipFill>
          <a:blip r:embed="rId4"/>
          <a:srcRect b="14793"/>
          <a:stretch>
            <a:fillRect/>
          </a:stretch>
        </p:blipFill>
        <p:spPr bwMode="auto">
          <a:xfrm rot="785516">
            <a:off x="4602769" y="68798"/>
            <a:ext cx="4286250" cy="2743200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743200" y="5867401"/>
            <a:ext cx="6019800" cy="1447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PH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It does. Changes</a:t>
            </a:r>
            <a:r>
              <a:rPr kumimoji="0" lang="en-PH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occur. </a:t>
            </a:r>
            <a:endParaRPr kumimoji="0" lang="en-PH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533400"/>
            <a:ext cx="5562600" cy="2239962"/>
          </a:xfrm>
        </p:spPr>
        <p:txBody>
          <a:bodyPr>
            <a:noAutofit/>
          </a:bodyPr>
          <a:lstStyle/>
          <a:p>
            <a:pPr algn="l"/>
            <a:r>
              <a:rPr lang="en-PH" sz="2800" dirty="0" smtClean="0"/>
              <a:t>- an </a:t>
            </a:r>
            <a:r>
              <a:rPr lang="en-PH" sz="2800" dirty="0"/>
              <a:t>improvement in all spheres of an individual’s life, be it with friends, in the office or in any other environment.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PH" b="1" dirty="0" smtClean="0"/>
              <a:t>IMPORTANCE:</a:t>
            </a:r>
          </a:p>
          <a:p>
            <a:r>
              <a:rPr lang="en-PH" dirty="0" smtClean="0"/>
              <a:t>Personality development grooms an individual and helps him make a mark of his/her own</a:t>
            </a:r>
          </a:p>
          <a:p>
            <a:r>
              <a:rPr lang="en-PH" dirty="0" smtClean="0"/>
              <a:t>Personality development goes a long way in reducing stress and conflicts.</a:t>
            </a:r>
          </a:p>
          <a:p>
            <a:r>
              <a:rPr lang="en-PH" dirty="0" smtClean="0"/>
              <a:t>Personality development helps you develop a positive attitude in life.</a:t>
            </a:r>
            <a:endParaRPr lang="en-PH" dirty="0"/>
          </a:p>
        </p:txBody>
      </p:sp>
      <p:pic>
        <p:nvPicPr>
          <p:cNvPr id="17410" name="Picture 2" descr="https://lh3.googleusercontent.com/HJVPJNVnFH3DeVK8B0QQDdupWHG9d3WoQnLEeVHNQQ7jPxoLfCqcp_igfPj1tCkEtL4=w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24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1026" name="Picture 2" descr="https://s3.amazonaws.com/cdn.freshdesk.com/data/helpdesk/attachments/production/12013694660/original/tHeur8qj_wJEIja2LIG7BWFXo6XZ2d1PHA.png?14835377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6934200" cy="6153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hurchcrunch.com/wp-content/uploads/2009/05/openn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2800"/>
            <a:ext cx="9137728" cy="3581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/>
            <a:r>
              <a:rPr lang="en-PH" b="1" dirty="0" smtClean="0">
                <a:solidFill>
                  <a:srgbClr val="0070C0"/>
                </a:solidFill>
              </a:rPr>
              <a:t>O</a:t>
            </a:r>
            <a:r>
              <a:rPr lang="en-PH" b="1" dirty="0" smtClean="0"/>
              <a:t>penness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en-PH" dirty="0" smtClean="0"/>
              <a:t>the degree to which a person is curious, original, intellectual, creative, and open to new ideas</a:t>
            </a:r>
          </a:p>
          <a:p>
            <a:pPr>
              <a:buNone/>
            </a:pPr>
            <a:endParaRPr lang="en-PH" sz="2600" dirty="0" smtClean="0"/>
          </a:p>
          <a:p>
            <a:pPr>
              <a:buNone/>
            </a:pPr>
            <a:r>
              <a:rPr lang="en-PH" dirty="0" smtClean="0"/>
              <a:t>	</a:t>
            </a:r>
            <a:r>
              <a:rPr lang="en-PH" sz="3000" i="1" dirty="0" smtClean="0"/>
              <a:t>People high in openness are highly motivated to learn new skills, and they do well in training settings</a:t>
            </a:r>
          </a:p>
          <a:p>
            <a:pPr>
              <a:buNone/>
            </a:pPr>
            <a:r>
              <a:rPr lang="en-PH" sz="3000" i="1" dirty="0" smtClean="0"/>
              <a:t>	They also have an advantage when they enter into a new organization. Their open-mindedness leads them to seek a lot of information and feedback about how they are doing and to build relationships, which leads to quicker adjustment to the new job.</a:t>
            </a:r>
            <a:endParaRPr lang="en-PH" sz="3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ottoncandyfshn.com/wp-content/uploads/2016/05/Screen-Shot-2016-05-03-at-8.14.32-AM-300x2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048000"/>
            <a:ext cx="3810000" cy="381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/>
            <a:r>
              <a:rPr lang="en-PH" b="1" dirty="0" smtClean="0">
                <a:solidFill>
                  <a:srgbClr val="0070C0"/>
                </a:solidFill>
              </a:rPr>
              <a:t>C</a:t>
            </a:r>
            <a:r>
              <a:rPr lang="en-PH" b="1" dirty="0" smtClean="0"/>
              <a:t>onscientiousness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20574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PH" dirty="0" smtClean="0"/>
              <a:t> the degree to which a person is organized, systematic, punctual, achievement oriented, and dependable</a:t>
            </a:r>
          </a:p>
          <a:p>
            <a:pPr>
              <a:buFontTx/>
              <a:buChar char="-"/>
            </a:pPr>
            <a:endParaRPr lang="en-PH" sz="2600" dirty="0" smtClean="0"/>
          </a:p>
          <a:p>
            <a:pPr>
              <a:buNone/>
            </a:pPr>
            <a:r>
              <a:rPr lang="en-PH" dirty="0" smtClean="0"/>
              <a:t>	</a:t>
            </a:r>
            <a:endParaRPr lang="en-PH" sz="3000" i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2362200"/>
            <a:ext cx="5410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PH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PH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PH" sz="45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Conscientiousness is the one personality trait that uniformly predicts how high a person’s performance will be, across a variety of occupations and jobs.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PH" sz="45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In addition to their high performance, conscientious people have higher levels of motivation to perform, lower levels of turnover, lower levels of absenteeism, and higher levels of safety performance at 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cademichelp.net/wp-content/uploads/2013/01/introve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3276600"/>
            <a:ext cx="5505450" cy="3581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/>
            <a:r>
              <a:rPr lang="en-PH" b="1" dirty="0" smtClean="0">
                <a:solidFill>
                  <a:srgbClr val="0070C0"/>
                </a:solidFill>
              </a:rPr>
              <a:t>E</a:t>
            </a:r>
            <a:r>
              <a:rPr lang="en-PH" b="1" dirty="0" smtClean="0"/>
              <a:t>xtraversion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51460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PH" dirty="0" smtClean="0"/>
              <a:t>the degree to which a person is outgoing, talkative, and sociable, and enjoys being in social situations</a:t>
            </a:r>
          </a:p>
          <a:p>
            <a:pPr>
              <a:buFontTx/>
              <a:buChar char="-"/>
            </a:pPr>
            <a:endParaRPr lang="en-PH" sz="2600" dirty="0" smtClean="0"/>
          </a:p>
          <a:p>
            <a:pPr>
              <a:buNone/>
            </a:pPr>
            <a:r>
              <a:rPr lang="en-PH" dirty="0" smtClean="0"/>
              <a:t>	</a:t>
            </a:r>
            <a:endParaRPr lang="en-PH" sz="3000" i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19600" y="2057400"/>
            <a:ext cx="48006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PH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PH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PH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Extraverts do well in social situations, and as a result they tend to be effective in job interviews.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PH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They have an easier time than introverts when adjusting to a new job. They actively seek information and feedback, and build effective relationships, which helps with their adjustment.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PH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PH" sz="3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tarangini.files.wordpress.com/2014/10/whole-team-whole-tradition-whole-conception-whole-like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1600200"/>
            <a:ext cx="9143999" cy="5791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/>
            <a:r>
              <a:rPr lang="en-PH" b="1" dirty="0" smtClean="0">
                <a:solidFill>
                  <a:srgbClr val="0070C0"/>
                </a:solidFill>
              </a:rPr>
              <a:t>A</a:t>
            </a:r>
            <a:r>
              <a:rPr lang="en-PH" b="1" dirty="0" smtClean="0"/>
              <a:t>greeableness</a:t>
            </a:r>
            <a:endParaRPr lang="en-P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PH" dirty="0" smtClean="0"/>
              <a:t>The degree to which a person is nice, tolerant, sensitive, trusting, kind, and warm.</a:t>
            </a:r>
            <a:endParaRPr lang="en-PH" sz="2600" dirty="0" smtClean="0"/>
          </a:p>
          <a:p>
            <a:pPr>
              <a:buNone/>
            </a:pPr>
            <a:r>
              <a:rPr lang="en-PH" dirty="0" smtClean="0"/>
              <a:t>	</a:t>
            </a:r>
            <a:r>
              <a:rPr lang="en-PH" sz="3000" i="1" dirty="0" smtClean="0"/>
              <a:t>People who are high in agreeableness are likeable people who get along with others. Not surprisingly, agreeable people help others at work consistently, and this helping </a:t>
            </a:r>
            <a:r>
              <a:rPr lang="en-PH" sz="3000" i="1" dirty="0" err="1" smtClean="0"/>
              <a:t>behavior</a:t>
            </a:r>
            <a:r>
              <a:rPr lang="en-PH" sz="3000" i="1" dirty="0" smtClean="0"/>
              <a:t> is not dependent on being in a good mood.</a:t>
            </a:r>
          </a:p>
          <a:p>
            <a:pPr>
              <a:buNone/>
            </a:pPr>
            <a:r>
              <a:rPr lang="en-PH" sz="3000" i="1" dirty="0" smtClean="0"/>
              <a:t>	They are also less likely to retaliate when other people treat them unfairly.</a:t>
            </a:r>
          </a:p>
          <a:p>
            <a:pPr>
              <a:buNone/>
            </a:pPr>
            <a:r>
              <a:rPr lang="en-PH" sz="3000" i="1" dirty="0" smtClean="0"/>
              <a:t>	</a:t>
            </a:r>
            <a:endParaRPr lang="en-PH" sz="3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458</Words>
  <Application>Microsoft Office PowerPoint</Application>
  <PresentationFormat>On-screen Show (4:3)</PresentationFormat>
  <Paragraphs>97</Paragraphs>
  <Slides>26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Arial Black</vt:lpstr>
      <vt:lpstr>Calibri</vt:lpstr>
      <vt:lpstr>Freestyle Script</vt:lpstr>
      <vt:lpstr>Office Theme</vt:lpstr>
      <vt:lpstr>PowerPoint Presentation</vt:lpstr>
      <vt:lpstr>PowerPoint Presentation</vt:lpstr>
      <vt:lpstr>PowerPoint Presentation</vt:lpstr>
      <vt:lpstr>- an improvement in all spheres of an individual’s life, be it with friends, in the office or in any other environment.</vt:lpstr>
      <vt:lpstr>PowerPoint Presentation</vt:lpstr>
      <vt:lpstr>Openness</vt:lpstr>
      <vt:lpstr>Conscientiousness</vt:lpstr>
      <vt:lpstr>Extraversion</vt:lpstr>
      <vt:lpstr>Agreeableness</vt:lpstr>
      <vt:lpstr>Neuroticism</vt:lpstr>
      <vt:lpstr>Values and Attitudes </vt:lpstr>
      <vt:lpstr>PowerPoint Presentation</vt:lpstr>
      <vt:lpstr>Attitude </vt:lpstr>
      <vt:lpstr>PowerPoint Presentation</vt:lpstr>
      <vt:lpstr>Self-esteem</vt:lpstr>
      <vt:lpstr>PowerPoint Presentation</vt:lpstr>
      <vt:lpstr>Self-Efficacy</vt:lpstr>
      <vt:lpstr>Ways to Build Your Self-Confidence</vt:lpstr>
      <vt:lpstr>Ways to Build Your Self-Confidence</vt:lpstr>
      <vt:lpstr>PowerPoint Presentation</vt:lpstr>
      <vt:lpstr>Ways to Build Your Self-Confidence</vt:lpstr>
      <vt:lpstr>Ways to Build Your Self-Confidence</vt:lpstr>
      <vt:lpstr>PowerPoint Presentation</vt:lpstr>
      <vt:lpstr>Ways to Build Your Self-Confidence</vt:lpstr>
      <vt:lpstr>Ways to Build Your Self-Confidence</vt:lpstr>
      <vt:lpstr>References: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K-an R. Sol</dc:creator>
  <cp:lastModifiedBy>Windows User</cp:lastModifiedBy>
  <cp:revision>60</cp:revision>
  <dcterms:created xsi:type="dcterms:W3CDTF">2017-11-02T07:06:34Z</dcterms:created>
  <dcterms:modified xsi:type="dcterms:W3CDTF">2020-03-27T18:19:32Z</dcterms:modified>
</cp:coreProperties>
</file>